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</p:sldIdLst>
  <p:sldSz cx="12192000" cy="6858000"/>
  <p:notesSz cx="6858000" cy="9144000"/>
  <p:embeddedFontLst>
    <p:embeddedFont>
      <p:font typeface="Arimo" panose="020B0604020202020204" charset="0"/>
      <p:regular r:id="rId15"/>
      <p:bold r:id="rId16"/>
      <p:italic r:id="rId17"/>
      <p:boldItalic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Noto Sans Symbols" pitchFamily="2" charset="0"/>
      <p:regular r:id="rId23"/>
      <p:bold r:id="rId24"/>
    </p:embeddedFont>
    <p:embeddedFont>
      <p:font typeface="Play" panose="020B0604020202020204" charset="0"/>
      <p:regular r:id="rId25"/>
      <p:bold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  <p:embeddedFont>
      <p:font typeface="Roboto Black" panose="02000000000000000000" pitchFamily="2" charset="0"/>
      <p:bold r:id="rId31"/>
      <p:boldItalic r:id="rId32"/>
    </p:embeddedFont>
    <p:embeddedFont>
      <p:font typeface="Roboto Medium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7" roundtripDataSignature="AMtx7miYPPG1ahG+MMpWsnIsI6n2icFt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44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viewProps" Target="viewProps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Successes: </a:t>
            </a:r>
            <a:r>
              <a:rPr lang="en-GB" dirty="0" err="1"/>
              <a:t>Soud</a:t>
            </a:r>
            <a:r>
              <a:rPr lang="en-GB" dirty="0"/>
              <a:t>, To improve on: Yoan</a:t>
            </a:r>
            <a:endParaRPr dirty="0"/>
          </a:p>
        </p:txBody>
      </p:sp>
      <p:sp>
        <p:nvSpPr>
          <p:cNvPr id="175" name="Google Shape;17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Yoan</a:t>
            </a:r>
            <a:endParaRPr dirty="0"/>
          </a:p>
        </p:txBody>
      </p:sp>
      <p:sp>
        <p:nvSpPr>
          <p:cNvPr id="125" name="Google Shape;1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Soud</a:t>
            </a:r>
            <a:endParaRPr dirty="0"/>
          </a:p>
        </p:txBody>
      </p:sp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Charlie</a:t>
            </a:r>
            <a:endParaRPr dirty="0"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6083"/>
              </a:buClr>
              <a:buSzPts val="6000"/>
              <a:buFont typeface="Roboto Black"/>
              <a:buNone/>
              <a:defRPr sz="6000">
                <a:solidFill>
                  <a:srgbClr val="156083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>
            <a:spLocks noGrp="1"/>
          </p:cNvSpPr>
          <p:nvPr>
            <p:ph type="title"/>
          </p:nvPr>
        </p:nvSpPr>
        <p:spPr>
          <a:xfrm>
            <a:off x="0" y="42657"/>
            <a:ext cx="10659533" cy="589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1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body" idx="1"/>
          </p:nvPr>
        </p:nvSpPr>
        <p:spPr>
          <a:xfrm>
            <a:off x="142460" y="766268"/>
            <a:ext cx="12049539" cy="559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7" name="Google Shape;27;p16"/>
          <p:cNvCxnSpPr/>
          <p:nvPr/>
        </p:nvCxnSpPr>
        <p:spPr>
          <a:xfrm>
            <a:off x="0" y="681598"/>
            <a:ext cx="10659533" cy="0"/>
          </a:xfrm>
          <a:prstGeom prst="straightConnector1">
            <a:avLst/>
          </a:prstGeom>
          <a:noFill/>
          <a:ln w="38100" cap="flat" cmpd="sng">
            <a:solidFill>
              <a:srgbClr val="22A0D8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8" name="Google Shape;28;p16"/>
          <p:cNvGrpSpPr/>
          <p:nvPr/>
        </p:nvGrpSpPr>
        <p:grpSpPr>
          <a:xfrm>
            <a:off x="10853194" y="70027"/>
            <a:ext cx="1169472" cy="646331"/>
            <a:chOff x="9254067" y="42657"/>
            <a:chExt cx="1169472" cy="646331"/>
          </a:xfrm>
        </p:grpSpPr>
        <p:pic>
          <p:nvPicPr>
            <p:cNvPr id="29" name="Google Shape;29;p16" descr="A blue and black logo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 l="17521" t="3210" r="19966" b="26295"/>
            <a:stretch/>
          </p:blipFill>
          <p:spPr>
            <a:xfrm>
              <a:off x="9254067" y="42657"/>
              <a:ext cx="390539" cy="622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Google Shape;30;p16"/>
            <p:cNvSpPr txBox="1"/>
            <p:nvPr/>
          </p:nvSpPr>
          <p:spPr>
            <a:xfrm>
              <a:off x="9644606" y="42657"/>
              <a:ext cx="778933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1" u="none" strike="noStrike" cap="none">
                  <a:solidFill>
                    <a:srgbClr val="15608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Team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rgbClr val="15608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Nine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 txBox="1">
            <a:spLocks noGrp="1"/>
          </p:cNvSpPr>
          <p:nvPr>
            <p:ph type="ctrTitle"/>
          </p:nvPr>
        </p:nvSpPr>
        <p:spPr>
          <a:xfrm>
            <a:off x="3574492" y="2909849"/>
            <a:ext cx="5347815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6083"/>
              </a:buClr>
              <a:buSzPct val="100000"/>
              <a:buFont typeface="Roboto Black"/>
              <a:buNone/>
            </a:pPr>
            <a:r>
              <a:rPr lang="en-US"/>
              <a:t>Team 9:</a:t>
            </a:r>
            <a:br>
              <a:rPr lang="en-US"/>
            </a:br>
            <a:r>
              <a:rPr lang="en-US">
                <a:solidFill>
                  <a:srgbClr val="22A0D8"/>
                </a:solidFill>
              </a:rPr>
              <a:t>T9-837X </a:t>
            </a:r>
            <a:br>
              <a:rPr lang="en-US">
                <a:solidFill>
                  <a:srgbClr val="22A0D8"/>
                </a:solidFill>
              </a:rPr>
            </a:br>
            <a:r>
              <a:rPr lang="en-US">
                <a:solidFill>
                  <a:srgbClr val="22A0D8"/>
                </a:solidFill>
              </a:rPr>
              <a:t>Microcontroller</a:t>
            </a:r>
            <a:endParaRPr/>
          </a:p>
        </p:txBody>
      </p:sp>
      <p:pic>
        <p:nvPicPr>
          <p:cNvPr id="93" name="Google Shape;93;p1" descr="A blue and black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2585" y="1137603"/>
            <a:ext cx="1551630" cy="219456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/>
          <p:nvPr/>
        </p:nvSpPr>
        <p:spPr>
          <a:xfrm rot="-2774700">
            <a:off x="-711453" y="-1177433"/>
            <a:ext cx="6086344" cy="12212720"/>
          </a:xfrm>
          <a:prstGeom prst="moon">
            <a:avLst>
              <a:gd name="adj" fmla="val 50000"/>
            </a:avLst>
          </a:prstGeom>
          <a:solidFill>
            <a:schemeClr val="accent1">
              <a:alpha val="1294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/>
          <p:nvPr/>
        </p:nvSpPr>
        <p:spPr>
          <a:xfrm rot="8068661">
            <a:off x="6843168" y="-4088272"/>
            <a:ext cx="6086344" cy="12212720"/>
          </a:xfrm>
          <a:prstGeom prst="moon">
            <a:avLst>
              <a:gd name="adj" fmla="val 50000"/>
            </a:avLst>
          </a:prstGeom>
          <a:solidFill>
            <a:srgbClr val="22A0D8">
              <a:alpha val="1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"/>
          <p:cNvSpPr txBox="1">
            <a:spLocks noGrp="1"/>
          </p:cNvSpPr>
          <p:nvPr>
            <p:ph type="title"/>
          </p:nvPr>
        </p:nvSpPr>
        <p:spPr>
          <a:xfrm>
            <a:off x="0" y="42657"/>
            <a:ext cx="10659533" cy="589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/>
              <a:t>Code Snippets (cont.)</a:t>
            </a:r>
            <a:endParaRPr/>
          </a:p>
        </p:txBody>
      </p:sp>
      <p:sp>
        <p:nvSpPr>
          <p:cNvPr id="161" name="Google Shape;161;p10"/>
          <p:cNvSpPr txBox="1">
            <a:spLocks noGrp="1"/>
          </p:cNvSpPr>
          <p:nvPr>
            <p:ph type="body" idx="1"/>
          </p:nvPr>
        </p:nvSpPr>
        <p:spPr>
          <a:xfrm>
            <a:off x="142460" y="766268"/>
            <a:ext cx="5520921" cy="559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69CD6"/>
              </a:buClr>
              <a:buSzPts val="1050"/>
              <a:buNone/>
            </a:pPr>
            <a:r>
              <a:rPr lang="en-US" sz="1050" b="0" dirty="0">
                <a:solidFill>
                  <a:srgbClr val="569CD6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module</a:t>
            </a:r>
            <a:r>
              <a:rPr lang="en-US" sz="105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</a:t>
            </a:r>
            <a:r>
              <a:rPr lang="en-US" sz="1050" b="0" dirty="0" err="1">
                <a:solidFill>
                  <a:srgbClr val="4EC9B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instruction_mem</a:t>
            </a:r>
            <a:r>
              <a:rPr lang="en-US" sz="105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(</a:t>
            </a:r>
            <a:r>
              <a:rPr lang="en-US" sz="1050" b="0" dirty="0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instruction, address</a:t>
            </a:r>
            <a:r>
              <a:rPr lang="en-US" sz="105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);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1050"/>
              <a:buNone/>
            </a:pPr>
            <a:r>
              <a:rPr lang="en-US" sz="105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   </a:t>
            </a:r>
            <a:r>
              <a:rPr lang="en-US" sz="1050" b="0" dirty="0">
                <a:solidFill>
                  <a:srgbClr val="569CD6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input</a:t>
            </a:r>
            <a:r>
              <a:rPr lang="en-US" sz="105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[</a:t>
            </a:r>
            <a:r>
              <a:rPr lang="en-US" sz="1050" b="0" dirty="0">
                <a:solidFill>
                  <a:schemeClr val="accent6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31:0</a:t>
            </a:r>
            <a:r>
              <a:rPr lang="en-US" sz="105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] </a:t>
            </a:r>
            <a:r>
              <a:rPr lang="en-US" sz="1050" b="0" dirty="0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address;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1050"/>
              <a:buNone/>
            </a:pPr>
            <a:r>
              <a:rPr lang="en-US" sz="105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   </a:t>
            </a:r>
            <a:r>
              <a:rPr lang="en-US" sz="1050" b="0" dirty="0">
                <a:solidFill>
                  <a:srgbClr val="569CD6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output</a:t>
            </a:r>
            <a:r>
              <a:rPr lang="en-US" sz="105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[</a:t>
            </a:r>
            <a:r>
              <a:rPr lang="en-US" sz="1050" b="0" dirty="0">
                <a:solidFill>
                  <a:schemeClr val="accent6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31:0</a:t>
            </a:r>
            <a:r>
              <a:rPr lang="en-US" sz="105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] </a:t>
            </a:r>
            <a:r>
              <a:rPr lang="en-US" sz="1050" b="0" dirty="0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instruction</a:t>
            </a:r>
            <a:r>
              <a:rPr lang="en-US" sz="105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;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1050"/>
              <a:buNone/>
            </a:pPr>
            <a:r>
              <a:rPr lang="en-US" sz="105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   </a:t>
            </a:r>
            <a:r>
              <a:rPr lang="en-US" sz="1050" b="0" dirty="0">
                <a:solidFill>
                  <a:srgbClr val="569CD6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reg</a:t>
            </a:r>
            <a:r>
              <a:rPr lang="en-US" sz="105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[</a:t>
            </a:r>
            <a:r>
              <a:rPr lang="en-US" sz="1050" b="0" dirty="0">
                <a:solidFill>
                  <a:schemeClr val="accent6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31:0</a:t>
            </a:r>
            <a:r>
              <a:rPr lang="en-US" sz="105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] </a:t>
            </a:r>
            <a:r>
              <a:rPr lang="en-US" sz="1050" b="0" dirty="0" err="1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instrmem</a:t>
            </a:r>
            <a:r>
              <a:rPr lang="en-US" sz="105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[</a:t>
            </a:r>
            <a:r>
              <a:rPr lang="en-US" sz="1050" b="0" dirty="0">
                <a:solidFill>
                  <a:schemeClr val="accent6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1023:0</a:t>
            </a:r>
            <a:r>
              <a:rPr lang="en-US" sz="105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];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1050"/>
              <a:buNone/>
            </a:pPr>
            <a:r>
              <a:rPr lang="en-US" sz="105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   </a:t>
            </a:r>
            <a:r>
              <a:rPr lang="en-US" sz="1050" b="0" dirty="0">
                <a:solidFill>
                  <a:srgbClr val="569CD6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reg</a:t>
            </a:r>
            <a:r>
              <a:rPr lang="en-US" sz="105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[</a:t>
            </a:r>
            <a:r>
              <a:rPr lang="en-US" sz="1050" b="0" dirty="0">
                <a:solidFill>
                  <a:schemeClr val="accent6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31:0</a:t>
            </a:r>
            <a:r>
              <a:rPr lang="en-US" sz="105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] </a:t>
            </a:r>
            <a:r>
              <a:rPr lang="en-US" sz="1050" b="0" dirty="0" err="1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tmp</a:t>
            </a:r>
            <a:r>
              <a:rPr lang="en-US" sz="105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;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endParaRPr sz="1050" b="0" dirty="0">
              <a:solidFill>
                <a:srgbClr val="CCCCCC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69CD6"/>
              </a:buClr>
              <a:buSzPts val="800"/>
              <a:buNone/>
            </a:pPr>
            <a:r>
              <a:rPr lang="en-US" sz="800" b="0" dirty="0" err="1">
                <a:solidFill>
                  <a:srgbClr val="569CD6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buf</a:t>
            </a:r>
            <a:r>
              <a:rPr lang="en-US" sz="80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</a:t>
            </a:r>
            <a:r>
              <a:rPr lang="en-US" sz="800" b="0" dirty="0">
                <a:solidFill>
                  <a:schemeClr val="accent6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#1000 </a:t>
            </a:r>
            <a:r>
              <a:rPr lang="en-US" sz="800" b="0" dirty="0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buf0(instruction[0],</a:t>
            </a:r>
            <a:r>
              <a:rPr lang="en-US" sz="800" b="0" dirty="0" err="1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tmp</a:t>
            </a:r>
            <a:r>
              <a:rPr lang="en-US" sz="800" b="0" dirty="0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[0]),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-US" sz="800" b="0" dirty="0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       buf1(instruction[1],</a:t>
            </a:r>
            <a:r>
              <a:rPr lang="en-US" sz="800" b="0" dirty="0" err="1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tmp</a:t>
            </a:r>
            <a:r>
              <a:rPr lang="en-US" sz="800" b="0" dirty="0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[1]),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-US" sz="800" b="0" dirty="0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. . .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-US" sz="800" b="0" dirty="0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       buf31(instruction[31],</a:t>
            </a:r>
            <a:r>
              <a:rPr lang="en-US" sz="800" b="0" dirty="0" err="1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tmp</a:t>
            </a:r>
            <a:r>
              <a:rPr lang="en-US" sz="800" b="0" dirty="0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[31]);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800"/>
              <a:buNone/>
            </a:pPr>
            <a:br>
              <a:rPr lang="en-US" sz="80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</a:br>
            <a:r>
              <a:rPr lang="en-US" sz="80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   </a:t>
            </a:r>
            <a:r>
              <a:rPr lang="en-US" sz="800" b="0" dirty="0">
                <a:solidFill>
                  <a:srgbClr val="569CD6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always</a:t>
            </a:r>
            <a:r>
              <a:rPr lang="en-US" sz="80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</a:t>
            </a:r>
            <a:r>
              <a:rPr lang="en-US" sz="800" b="0" dirty="0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@(address) </a:t>
            </a:r>
            <a:r>
              <a:rPr lang="en-US" sz="800" b="0" dirty="0">
                <a:solidFill>
                  <a:srgbClr val="569CD6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begin</a:t>
            </a:r>
            <a:endParaRPr sz="800" b="0" dirty="0">
              <a:solidFill>
                <a:srgbClr val="CCCCCC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800"/>
              <a:buNone/>
            </a:pPr>
            <a:r>
              <a:rPr lang="en-US" sz="80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       </a:t>
            </a:r>
            <a:r>
              <a:rPr lang="en-US" sz="800" b="0" dirty="0" err="1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tmp</a:t>
            </a:r>
            <a:r>
              <a:rPr lang="en-US" sz="800" b="0" dirty="0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= </a:t>
            </a:r>
            <a:r>
              <a:rPr lang="en-US" sz="800" b="0" dirty="0" err="1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instrmem</a:t>
            </a:r>
            <a:r>
              <a:rPr lang="en-US" sz="800" b="0" dirty="0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[address/4]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800"/>
              <a:buNone/>
            </a:pPr>
            <a:r>
              <a:rPr lang="en-US" sz="80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   </a:t>
            </a:r>
            <a:r>
              <a:rPr lang="en-US" sz="800" b="0" dirty="0">
                <a:solidFill>
                  <a:srgbClr val="569CD6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end</a:t>
            </a:r>
            <a:endParaRPr sz="800" b="0" dirty="0">
              <a:solidFill>
                <a:srgbClr val="CCCCCC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800"/>
              <a:buNone/>
            </a:pPr>
            <a:br>
              <a:rPr lang="en-US" sz="80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</a:br>
            <a:r>
              <a:rPr lang="en-US" sz="80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   </a:t>
            </a:r>
            <a:r>
              <a:rPr lang="en-US" sz="800" b="0" dirty="0">
                <a:solidFill>
                  <a:srgbClr val="569CD6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initial</a:t>
            </a:r>
            <a:r>
              <a:rPr lang="en-US" sz="80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</a:t>
            </a:r>
            <a:r>
              <a:rPr lang="en-US" sz="800" b="0" dirty="0">
                <a:solidFill>
                  <a:srgbClr val="569CD6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begin</a:t>
            </a:r>
            <a:endParaRPr sz="800" b="0" dirty="0">
              <a:solidFill>
                <a:srgbClr val="CCCCCC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800"/>
              <a:buNone/>
            </a:pPr>
            <a:r>
              <a:rPr lang="en-US" sz="80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       </a:t>
            </a:r>
            <a:r>
              <a:rPr lang="en-US" sz="800" b="0" dirty="0">
                <a:solidFill>
                  <a:schemeClr val="accent6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$</a:t>
            </a:r>
            <a:r>
              <a:rPr lang="en-US" sz="800" b="0" dirty="0" err="1">
                <a:solidFill>
                  <a:schemeClr val="accent6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readmemb</a:t>
            </a:r>
            <a:r>
              <a:rPr lang="en-US" sz="80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(</a:t>
            </a:r>
            <a:r>
              <a:rPr lang="en-US" sz="800" b="0" dirty="0">
                <a:solidFill>
                  <a:srgbClr val="CE9178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"instr.txt"</a:t>
            </a:r>
            <a:r>
              <a:rPr lang="en-US" sz="80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, </a:t>
            </a:r>
            <a:r>
              <a:rPr lang="en-US" sz="800" b="0" dirty="0" err="1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instrmem</a:t>
            </a:r>
            <a:r>
              <a:rPr lang="en-US" sz="800" b="0" dirty="0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);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800"/>
              <a:buNone/>
            </a:pPr>
            <a:r>
              <a:rPr lang="en-US" sz="80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   </a:t>
            </a:r>
            <a:r>
              <a:rPr lang="en-US" sz="800" b="0" dirty="0">
                <a:solidFill>
                  <a:srgbClr val="569CD6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end</a:t>
            </a:r>
            <a:endParaRPr sz="800" b="0" dirty="0">
              <a:solidFill>
                <a:srgbClr val="CCCCCC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800"/>
              <a:buNone/>
            </a:pPr>
            <a:br>
              <a:rPr lang="en-US" sz="80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</a:br>
            <a:r>
              <a:rPr lang="en-US" sz="800" b="0" dirty="0" err="1">
                <a:solidFill>
                  <a:srgbClr val="569CD6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endmodule</a:t>
            </a:r>
            <a:endParaRPr sz="800" b="0" dirty="0">
              <a:solidFill>
                <a:srgbClr val="CCCCCC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 sz="800" b="0" dirty="0">
              <a:solidFill>
                <a:srgbClr val="CCCCCC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1050"/>
              <a:buNone/>
            </a:pPr>
            <a:br>
              <a:rPr lang="en-US" sz="105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</a:br>
            <a:endParaRPr sz="1050" b="0" dirty="0">
              <a:solidFill>
                <a:srgbClr val="CCCCCC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</p:txBody>
      </p:sp>
      <p:pic>
        <p:nvPicPr>
          <p:cNvPr id="162" name="Google Shape;16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53599" y="888518"/>
            <a:ext cx="2686117" cy="5811518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0"/>
          <p:cNvSpPr txBox="1"/>
          <p:nvPr/>
        </p:nvSpPr>
        <p:spPr>
          <a:xfrm>
            <a:off x="3639671" y="888518"/>
            <a:ext cx="5172635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sym typeface="Arial"/>
              </a:rPr>
              <a:t>How can we use testing methodologies for a complex system in Verilog?</a:t>
            </a:r>
            <a:endParaRPr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sym typeface="Arial"/>
              </a:rPr>
              <a:t>I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sym typeface="Arial"/>
              </a:rPr>
              <a:t>dunno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sym typeface="Arial"/>
              </a:rPr>
              <a:t> but I wrote some code to help</a:t>
            </a:r>
            <a:endParaRPr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sym typeface="Arial"/>
              </a:rPr>
            </a:br>
            <a:br>
              <a:rPr lang="en-US" sz="18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sym typeface="Arial"/>
              </a:rPr>
            </a:br>
            <a:endParaRPr sz="1800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sym typeface="Arial"/>
            </a:endParaRPr>
          </a:p>
          <a:p>
            <a:pPr marL="1200150" marR="0" lvl="2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sym typeface="Arial"/>
            </a:endParaRPr>
          </a:p>
        </p:txBody>
      </p:sp>
      <p:sp>
        <p:nvSpPr>
          <p:cNvPr id="164" name="Google Shape;164;p10"/>
          <p:cNvSpPr/>
          <p:nvPr/>
        </p:nvSpPr>
        <p:spPr>
          <a:xfrm>
            <a:off x="5664201" y="2042680"/>
            <a:ext cx="2292294" cy="23083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588"/>
              </a:buClr>
              <a:buSzPts val="1000"/>
              <a:buFont typeface="Arimo"/>
              <a:buNone/>
            </a:pPr>
            <a:r>
              <a:rPr lang="en-US" sz="1000" b="1" i="0" u="none" strike="noStrike" cap="none" dirty="0">
                <a:solidFill>
                  <a:srgbClr val="005588"/>
                </a:solidFill>
                <a:latin typeface="Arimo"/>
                <a:ea typeface="Arimo"/>
                <a:cs typeface="Arimo"/>
                <a:sym typeface="Arimo"/>
              </a:rPr>
              <a:t>00111000000100000000000000000011</a:t>
            </a:r>
            <a:endParaRPr sz="10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588"/>
              </a:buClr>
              <a:buSzPts val="1000"/>
              <a:buFont typeface="Arimo"/>
              <a:buNone/>
            </a:pPr>
            <a:r>
              <a:rPr lang="en-US" sz="1000" b="1" i="0" u="none" strike="noStrike" cap="none" dirty="0">
                <a:solidFill>
                  <a:srgbClr val="005588"/>
                </a:solidFill>
                <a:latin typeface="Arimo"/>
                <a:ea typeface="Arimo"/>
                <a:cs typeface="Arimo"/>
                <a:sym typeface="Arimo"/>
              </a:rPr>
              <a:t>00111000000100010000000000000100</a:t>
            </a:r>
            <a:endParaRPr sz="10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588"/>
              </a:buClr>
              <a:buSzPts val="1000"/>
              <a:buFont typeface="Arimo"/>
              <a:buNone/>
            </a:pPr>
            <a:r>
              <a:rPr lang="en-US" sz="1000" b="1" i="0" u="none" strike="noStrike" cap="none" dirty="0">
                <a:solidFill>
                  <a:srgbClr val="005588"/>
                </a:solidFill>
                <a:latin typeface="Arimo"/>
                <a:ea typeface="Arimo"/>
                <a:cs typeface="Arimo"/>
                <a:sym typeface="Arimo"/>
              </a:rPr>
              <a:t>00001000000000000000000000000101</a:t>
            </a:r>
            <a:endParaRPr sz="10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588"/>
              </a:buClr>
              <a:buSzPts val="1000"/>
              <a:buFont typeface="Arimo"/>
              <a:buNone/>
            </a:pPr>
            <a:r>
              <a:rPr lang="en-US" sz="1000" b="1" i="0" u="none" strike="noStrike" cap="none" dirty="0">
                <a:solidFill>
                  <a:srgbClr val="005588"/>
                </a:solidFill>
                <a:latin typeface="Arimo"/>
                <a:ea typeface="Arimo"/>
                <a:cs typeface="Arimo"/>
                <a:sym typeface="Arimo"/>
              </a:rPr>
              <a:t>00111000000100000000000000000001</a:t>
            </a:r>
            <a:endParaRPr sz="10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588"/>
              </a:buClr>
              <a:buSzPts val="1000"/>
              <a:buFont typeface="Arimo"/>
              <a:buNone/>
            </a:pPr>
            <a:r>
              <a:rPr lang="en-US" sz="1000" b="1" i="0" u="none" strike="noStrike" cap="none" dirty="0">
                <a:solidFill>
                  <a:srgbClr val="005588"/>
                </a:solidFill>
                <a:latin typeface="Arimo"/>
                <a:ea typeface="Arimo"/>
                <a:cs typeface="Arimo"/>
                <a:sym typeface="Arimo"/>
              </a:rPr>
              <a:t>00111000000100010000000000000001</a:t>
            </a:r>
            <a:endParaRPr sz="10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588"/>
              </a:buClr>
              <a:buSzPts val="1000"/>
              <a:buFont typeface="Arimo"/>
              <a:buNone/>
            </a:pPr>
            <a:r>
              <a:rPr lang="en-US" sz="1000" b="1" i="0" u="none" strike="noStrike" cap="none" dirty="0">
                <a:solidFill>
                  <a:srgbClr val="005588"/>
                </a:solidFill>
                <a:latin typeface="Arimo"/>
                <a:ea typeface="Arimo"/>
                <a:cs typeface="Arimo"/>
                <a:sym typeface="Arimo"/>
              </a:rPr>
              <a:t>00000010001100001001000000100010</a:t>
            </a:r>
            <a:endParaRPr sz="10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588"/>
              </a:buClr>
              <a:buSzPts val="1000"/>
              <a:buFont typeface="Arimo"/>
              <a:buNone/>
            </a:pPr>
            <a:r>
              <a:rPr lang="en-US" sz="1000" b="1" i="0" u="none" strike="noStrike" cap="none" dirty="0">
                <a:solidFill>
                  <a:srgbClr val="005588"/>
                </a:solidFill>
                <a:latin typeface="Arimo"/>
                <a:ea typeface="Arimo"/>
                <a:cs typeface="Arimo"/>
                <a:sym typeface="Arimo"/>
              </a:rPr>
              <a:t>00010110000100011111111111111100</a:t>
            </a:r>
            <a:endParaRPr sz="10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588"/>
              </a:buClr>
              <a:buSzPts val="1000"/>
              <a:buFont typeface="Arimo"/>
              <a:buNone/>
            </a:pPr>
            <a:r>
              <a:rPr lang="en-US" sz="1000" b="1" i="0" u="none" strike="noStrike" cap="none" dirty="0">
                <a:solidFill>
                  <a:srgbClr val="005588"/>
                </a:solidFill>
                <a:latin typeface="Arimo"/>
                <a:ea typeface="Arimo"/>
                <a:cs typeface="Arimo"/>
                <a:sym typeface="Arimo"/>
              </a:rPr>
              <a:t>00000010000100011001100000100000</a:t>
            </a:r>
            <a:endParaRPr sz="10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588"/>
              </a:buClr>
              <a:buSzPts val="1000"/>
              <a:buFont typeface="Arimo"/>
              <a:buNone/>
            </a:pPr>
            <a:r>
              <a:rPr lang="en-US" sz="1000" b="1" i="0" u="none" strike="noStrike" cap="none" dirty="0">
                <a:solidFill>
                  <a:srgbClr val="005588"/>
                </a:solidFill>
                <a:latin typeface="Arimo"/>
                <a:ea typeface="Arimo"/>
                <a:cs typeface="Arimo"/>
                <a:sym typeface="Arimo"/>
              </a:rPr>
              <a:t>10101110010100110000000000010000</a:t>
            </a:r>
            <a:endParaRPr sz="10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588"/>
              </a:buClr>
              <a:buSzPts val="1000"/>
              <a:buFont typeface="Arimo"/>
              <a:buNone/>
            </a:pPr>
            <a:r>
              <a:rPr lang="en-US" sz="1000" b="1" i="0" u="none" strike="noStrike" cap="none" dirty="0">
                <a:solidFill>
                  <a:srgbClr val="005588"/>
                </a:solidFill>
                <a:latin typeface="Arimo"/>
                <a:ea typeface="Arimo"/>
                <a:cs typeface="Arimo"/>
                <a:sym typeface="Arimo"/>
              </a:rPr>
              <a:t>10001110010101000000000000010000</a:t>
            </a:r>
            <a:endParaRPr sz="10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588"/>
              </a:buClr>
              <a:buSzPts val="1000"/>
              <a:buFont typeface="Arimo"/>
              <a:buNone/>
            </a:pPr>
            <a:r>
              <a:rPr lang="en-US" sz="1000" b="1" i="0" u="none" strike="noStrike" cap="none" dirty="0">
                <a:solidFill>
                  <a:srgbClr val="005588"/>
                </a:solidFill>
                <a:latin typeface="Arimo"/>
                <a:ea typeface="Arimo"/>
                <a:cs typeface="Arimo"/>
                <a:sym typeface="Arimo"/>
              </a:rPr>
              <a:t>00000010000101001010100000101010</a:t>
            </a:r>
            <a:endParaRPr sz="10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588"/>
              </a:buClr>
              <a:buSzPts val="1000"/>
              <a:buFont typeface="Arimo"/>
              <a:buNone/>
            </a:pPr>
            <a:r>
              <a:rPr lang="en-US" sz="1000" b="1" i="0" u="none" strike="noStrike" cap="none" dirty="0">
                <a:solidFill>
                  <a:srgbClr val="005588"/>
                </a:solidFill>
                <a:latin typeface="Arimo"/>
                <a:ea typeface="Arimo"/>
                <a:cs typeface="Arimo"/>
                <a:sym typeface="Arimo"/>
              </a:rPr>
              <a:t>10001110010100110000000000010000</a:t>
            </a:r>
            <a:endParaRPr sz="10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588"/>
              </a:buClr>
              <a:buSzPts val="1000"/>
              <a:buFont typeface="Arimo"/>
              <a:buNone/>
            </a:pPr>
            <a:r>
              <a:rPr lang="en-US" sz="1000" b="1" i="0" u="none" strike="noStrike" cap="none" dirty="0">
                <a:solidFill>
                  <a:srgbClr val="005588"/>
                </a:solidFill>
                <a:latin typeface="Arimo"/>
                <a:ea typeface="Arimo"/>
                <a:cs typeface="Arimo"/>
                <a:sym typeface="Arimo"/>
              </a:rPr>
              <a:t>00111010010100110000000000000001</a:t>
            </a:r>
            <a:endParaRPr sz="10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588"/>
              </a:buClr>
              <a:buSzPts val="1000"/>
              <a:buFont typeface="Arimo"/>
              <a:buNone/>
            </a:pPr>
            <a:r>
              <a:rPr lang="en-US" sz="1000" b="1" i="0" u="none" strike="noStrike" cap="none" dirty="0">
                <a:solidFill>
                  <a:srgbClr val="005588"/>
                </a:solidFill>
                <a:latin typeface="Arimo"/>
                <a:ea typeface="Arimo"/>
                <a:cs typeface="Arimo"/>
                <a:sym typeface="Arimo"/>
              </a:rPr>
              <a:t>00111010101101010000000000000001</a:t>
            </a:r>
            <a:endParaRPr sz="10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588"/>
              </a:buClr>
              <a:buSzPts val="1000"/>
              <a:buFont typeface="Arimo"/>
              <a:buNone/>
            </a:pPr>
            <a:r>
              <a:rPr lang="en-US" sz="1000" b="1" i="0" u="none" strike="noStrike" cap="none" dirty="0">
                <a:solidFill>
                  <a:srgbClr val="005588"/>
                </a:solidFill>
                <a:latin typeface="Arimo"/>
                <a:ea typeface="Arimo"/>
                <a:cs typeface="Arimo"/>
                <a:sym typeface="Arimo"/>
              </a:rPr>
              <a:t>00000010101000000000000000001000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47681" y="2694858"/>
            <a:ext cx="996797" cy="9381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Google Shape;166;p10"/>
          <p:cNvCxnSpPr>
            <a:stCxn id="165" idx="3"/>
          </p:cNvCxnSpPr>
          <p:nvPr/>
        </p:nvCxnSpPr>
        <p:spPr>
          <a:xfrm>
            <a:off x="4844478" y="3163939"/>
            <a:ext cx="691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67" name="Google Shape;167;p10"/>
          <p:cNvSpPr txBox="1"/>
          <p:nvPr/>
        </p:nvSpPr>
        <p:spPr>
          <a:xfrm>
            <a:off x="5776451" y="4351004"/>
            <a:ext cx="20991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Instr.txt, output.txt</a:t>
            </a:r>
            <a:endParaRPr dirty="0"/>
          </a:p>
        </p:txBody>
      </p:sp>
      <p:sp>
        <p:nvSpPr>
          <p:cNvPr id="168" name="Google Shape;168;p10"/>
          <p:cNvSpPr txBox="1"/>
          <p:nvPr/>
        </p:nvSpPr>
        <p:spPr>
          <a:xfrm>
            <a:off x="4939553" y="4984345"/>
            <a:ext cx="10683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BASH</a:t>
            </a:r>
            <a:endParaRPr dirty="0"/>
          </a:p>
        </p:txBody>
      </p:sp>
      <p:cxnSp>
        <p:nvCxnSpPr>
          <p:cNvPr id="169" name="Google Shape;169;p10"/>
          <p:cNvCxnSpPr/>
          <p:nvPr/>
        </p:nvCxnSpPr>
        <p:spPr>
          <a:xfrm rot="10800000">
            <a:off x="4581832" y="3794277"/>
            <a:ext cx="747934" cy="1190068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70" name="Google Shape;170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47681" y="5314823"/>
            <a:ext cx="1192290" cy="11221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" name="Google Shape;171;p10"/>
          <p:cNvCxnSpPr>
            <a:cxnSpLocks/>
            <a:stCxn id="168" idx="2"/>
          </p:cNvCxnSpPr>
          <p:nvPr/>
        </p:nvCxnSpPr>
        <p:spPr>
          <a:xfrm flipH="1">
            <a:off x="4955714" y="5353677"/>
            <a:ext cx="518023" cy="309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72" name="Google Shape;172;p10"/>
          <p:cNvCxnSpPr>
            <a:stCxn id="167" idx="2"/>
            <a:endCxn id="170" idx="3"/>
          </p:cNvCxnSpPr>
          <p:nvPr/>
        </p:nvCxnSpPr>
        <p:spPr>
          <a:xfrm flipH="1">
            <a:off x="5039845" y="4720336"/>
            <a:ext cx="1786200" cy="1155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"/>
          <p:cNvSpPr txBox="1">
            <a:spLocks noGrp="1"/>
          </p:cNvSpPr>
          <p:nvPr>
            <p:ph type="title"/>
          </p:nvPr>
        </p:nvSpPr>
        <p:spPr>
          <a:xfrm>
            <a:off x="0" y="42657"/>
            <a:ext cx="10659533" cy="589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dirty="0"/>
              <a:t>Project Successes, Improvements</a:t>
            </a:r>
            <a:endParaRPr dirty="0"/>
          </a:p>
        </p:txBody>
      </p:sp>
      <p:sp>
        <p:nvSpPr>
          <p:cNvPr id="178" name="Google Shape;178;p11"/>
          <p:cNvSpPr txBox="1">
            <a:spLocks noGrp="1"/>
          </p:cNvSpPr>
          <p:nvPr>
            <p:ph type="body" idx="1"/>
          </p:nvPr>
        </p:nvSpPr>
        <p:spPr>
          <a:xfrm>
            <a:off x="142461" y="766268"/>
            <a:ext cx="5709138" cy="559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 dirty="0"/>
              <a:t>Successes: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dirty="0"/>
              <a:t>Working Processor!</a:t>
            </a:r>
          </a:p>
          <a:p>
            <a:pPr marL="685800" lvl="1" indent="-228600">
              <a:spcBef>
                <a:spcPts val="0"/>
              </a:spcBef>
              <a:buSzPts val="2800"/>
            </a:pPr>
            <a:r>
              <a:rPr lang="en-US" dirty="0"/>
              <a:t>Working ALU</a:t>
            </a:r>
          </a:p>
          <a:p>
            <a:pPr marL="685800" lvl="1" indent="-228600">
              <a:spcBef>
                <a:spcPts val="0"/>
              </a:spcBef>
              <a:buSzPts val="2800"/>
            </a:pPr>
            <a:r>
              <a:rPr lang="en-US" dirty="0"/>
              <a:t>ALU controller</a:t>
            </a:r>
          </a:p>
          <a:p>
            <a:pPr marL="685800" lvl="1" indent="-228600">
              <a:spcBef>
                <a:spcPts val="0"/>
              </a:spcBef>
              <a:buSzPts val="2800"/>
            </a:pPr>
            <a:r>
              <a:rPr lang="en-US" dirty="0"/>
              <a:t>Jump controller</a:t>
            </a:r>
          </a:p>
          <a:p>
            <a:pPr marL="685800" lvl="1" indent="-228600">
              <a:spcBef>
                <a:spcPts val="0"/>
              </a:spcBef>
              <a:buSzPts val="2800"/>
            </a:pPr>
            <a:r>
              <a:rPr lang="en-US" dirty="0"/>
              <a:t>Program counter</a:t>
            </a:r>
          </a:p>
          <a:p>
            <a:pPr marL="685800" lvl="1" indent="-228600">
              <a:spcBef>
                <a:spcPts val="0"/>
              </a:spcBef>
              <a:buSzPts val="2800"/>
            </a:pPr>
            <a:r>
              <a:rPr lang="en-US" dirty="0"/>
              <a:t>Register file</a:t>
            </a:r>
          </a:p>
          <a:p>
            <a:pPr marL="685800" lvl="1" indent="-228600">
              <a:spcBef>
                <a:spcPts val="0"/>
              </a:spcBef>
              <a:buSzPts val="2800"/>
            </a:pPr>
            <a:r>
              <a:rPr lang="en-US" dirty="0"/>
              <a:t>Instruction memory</a:t>
            </a:r>
          </a:p>
          <a:p>
            <a:pPr marL="685800" lvl="1" indent="-228600">
              <a:spcBef>
                <a:spcPts val="0"/>
              </a:spcBef>
              <a:buSzPts val="2800"/>
            </a:pPr>
            <a:r>
              <a:rPr lang="en-US" dirty="0"/>
              <a:t>Data memory</a:t>
            </a:r>
          </a:p>
          <a:p>
            <a:pPr marL="685800" lvl="1" indent="-228600">
              <a:spcBef>
                <a:spcPts val="0"/>
              </a:spcBef>
              <a:buSzPts val="2800"/>
            </a:pPr>
            <a:r>
              <a:rPr lang="en-US" dirty="0"/>
              <a:t>UART programmer</a:t>
            </a:r>
          </a:p>
          <a:p>
            <a:pPr marL="685800" lvl="1" indent="-228600">
              <a:spcBef>
                <a:spcPts val="0"/>
              </a:spcBef>
              <a:buSzPts val="2800"/>
            </a:pPr>
            <a:r>
              <a:rPr lang="en-US" dirty="0"/>
              <a:t>Interrupt handler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GB" dirty="0"/>
              <a:t>Novel testing methods</a:t>
            </a:r>
          </a:p>
          <a:p>
            <a:pPr marL="228600" indent="-228600">
              <a:spcBef>
                <a:spcPts val="0"/>
              </a:spcBef>
            </a:pPr>
            <a:r>
              <a:rPr lang="en-GB" dirty="0"/>
              <a:t>Assembly literacy achieved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dirty="0"/>
          </a:p>
        </p:txBody>
      </p:sp>
      <p:sp>
        <p:nvSpPr>
          <p:cNvPr id="2" name="Google Shape;178;p11">
            <a:extLst>
              <a:ext uri="{FF2B5EF4-FFF2-40B4-BE49-F238E27FC236}">
                <a16:creationId xmlns:a16="http://schemas.microsoft.com/office/drawing/2014/main" id="{BB0AF28D-1CE1-347D-7DC9-E73509549C52}"/>
              </a:ext>
            </a:extLst>
          </p:cNvPr>
          <p:cNvSpPr txBox="1">
            <a:spLocks/>
          </p:cNvSpPr>
          <p:nvPr/>
        </p:nvSpPr>
        <p:spPr>
          <a:xfrm>
            <a:off x="5851599" y="766268"/>
            <a:ext cx="5953540" cy="559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Font typeface="Noto Sans Symbols"/>
              <a:buNone/>
            </a:pPr>
            <a:r>
              <a:rPr lang="en-US" b="1" dirty="0"/>
              <a:t>Still working on:</a:t>
            </a:r>
          </a:p>
          <a:p>
            <a:pPr marL="228600" indent="-228600">
              <a:spcBef>
                <a:spcPts val="0"/>
              </a:spcBef>
            </a:pPr>
            <a:r>
              <a:rPr lang="en-US" dirty="0"/>
              <a:t>Peripheral bus</a:t>
            </a:r>
          </a:p>
          <a:p>
            <a:pPr marL="228600" indent="-228600">
              <a:spcBef>
                <a:spcPts val="0"/>
              </a:spcBef>
            </a:pPr>
            <a:r>
              <a:rPr lang="en-US" dirty="0"/>
              <a:t>Testing campaign (particularly system-level &amp; hardware testing)</a:t>
            </a:r>
          </a:p>
          <a:p>
            <a:pPr marL="228600" indent="-228600">
              <a:spcBef>
                <a:spcPts val="0"/>
              </a:spcBef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Lessons learned:</a:t>
            </a:r>
          </a:p>
          <a:p>
            <a:pPr marL="228600" indent="-228600">
              <a:spcBef>
                <a:spcPts val="0"/>
              </a:spcBef>
            </a:pPr>
            <a:r>
              <a:rPr lang="en-US" dirty="0"/>
              <a:t>Module-level testbenches do not scale well</a:t>
            </a:r>
          </a:p>
          <a:p>
            <a:pPr marL="228600" indent="-228600">
              <a:spcBef>
                <a:spcPts val="0"/>
              </a:spcBef>
            </a:pPr>
            <a:r>
              <a:rPr lang="en-US" dirty="0"/>
              <a:t>Utilize </a:t>
            </a:r>
            <a:r>
              <a:rPr lang="en-US" dirty="0" err="1"/>
              <a:t>Vivado</a:t>
            </a:r>
            <a:r>
              <a:rPr lang="en-US" dirty="0"/>
              <a:t> pre-build tools to avoid unnecessary wasted time</a:t>
            </a:r>
          </a:p>
          <a:p>
            <a:pPr marL="228600" indent="-228600">
              <a:spcBef>
                <a:spcPts val="0"/>
              </a:spcBef>
            </a:pPr>
            <a:r>
              <a:rPr lang="en-US" dirty="0"/>
              <a:t>Use Python to simplify ISA encoding</a:t>
            </a:r>
          </a:p>
          <a:p>
            <a:pPr marL="228600" indent="-228600">
              <a:spcBef>
                <a:spcPts val="0"/>
              </a:spcBef>
            </a:pPr>
            <a:endParaRPr lang="en-US" dirty="0"/>
          </a:p>
          <a:p>
            <a:pPr marL="228600" indent="-50800">
              <a:buFont typeface="Noto Sans Symbols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3"/>
          <p:cNvSpPr txBox="1">
            <a:spLocks noGrp="1"/>
          </p:cNvSpPr>
          <p:nvPr>
            <p:ph type="ctrTitle"/>
          </p:nvPr>
        </p:nvSpPr>
        <p:spPr>
          <a:xfrm>
            <a:off x="1676400" y="3235790"/>
            <a:ext cx="9144000" cy="1006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6083"/>
              </a:buClr>
              <a:buSzPts val="6000"/>
              <a:buFont typeface="Roboto Black"/>
              <a:buNone/>
            </a:pPr>
            <a:r>
              <a:rPr lang="en-US"/>
              <a:t>Thank you for listening!</a:t>
            </a:r>
            <a:endParaRPr>
              <a:solidFill>
                <a:srgbClr val="22A0D8"/>
              </a:solidFill>
            </a:endParaRPr>
          </a:p>
        </p:txBody>
      </p:sp>
      <p:pic>
        <p:nvPicPr>
          <p:cNvPr id="190" name="Google Shape;190;p13" descr="A blue and black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2585" y="1452393"/>
            <a:ext cx="1551630" cy="219456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3"/>
          <p:cNvSpPr/>
          <p:nvPr/>
        </p:nvSpPr>
        <p:spPr>
          <a:xfrm rot="-2774700">
            <a:off x="-711453" y="-1177433"/>
            <a:ext cx="6086344" cy="12212720"/>
          </a:xfrm>
          <a:prstGeom prst="moon">
            <a:avLst>
              <a:gd name="adj" fmla="val 50000"/>
            </a:avLst>
          </a:prstGeom>
          <a:solidFill>
            <a:schemeClr val="accent1">
              <a:alpha val="1294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3"/>
          <p:cNvSpPr/>
          <p:nvPr/>
        </p:nvSpPr>
        <p:spPr>
          <a:xfrm rot="8068661">
            <a:off x="6843168" y="-4088272"/>
            <a:ext cx="6086344" cy="12212720"/>
          </a:xfrm>
          <a:prstGeom prst="moon">
            <a:avLst>
              <a:gd name="adj" fmla="val 50000"/>
            </a:avLst>
          </a:prstGeom>
          <a:solidFill>
            <a:srgbClr val="22A0D8">
              <a:alpha val="1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ctrTitle"/>
          </p:nvPr>
        </p:nvSpPr>
        <p:spPr>
          <a:xfrm>
            <a:off x="308778" y="2909849"/>
            <a:ext cx="5347815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6083"/>
              </a:buClr>
              <a:buSzPct val="100000"/>
              <a:buFont typeface="Roboto Black"/>
              <a:buNone/>
            </a:pPr>
            <a:r>
              <a:rPr lang="en-US"/>
              <a:t>Team 9:</a:t>
            </a:r>
            <a:br>
              <a:rPr lang="en-US"/>
            </a:br>
            <a:r>
              <a:rPr lang="en-US">
                <a:solidFill>
                  <a:srgbClr val="22A0D8"/>
                </a:solidFill>
              </a:rPr>
              <a:t>T9-837X </a:t>
            </a:r>
            <a:br>
              <a:rPr lang="en-US">
                <a:solidFill>
                  <a:srgbClr val="22A0D8"/>
                </a:solidFill>
              </a:rPr>
            </a:br>
            <a:r>
              <a:rPr lang="en-US">
                <a:solidFill>
                  <a:srgbClr val="22A0D8"/>
                </a:solidFill>
              </a:rPr>
              <a:t>Microcontroller</a:t>
            </a:r>
            <a:endParaRPr/>
          </a:p>
        </p:txBody>
      </p:sp>
      <p:pic>
        <p:nvPicPr>
          <p:cNvPr id="101" name="Google Shape;101;p2" descr="A blue and black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784" y="1137603"/>
            <a:ext cx="1551630" cy="219456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"/>
          <p:cNvSpPr/>
          <p:nvPr/>
        </p:nvSpPr>
        <p:spPr>
          <a:xfrm rot="-2774700">
            <a:off x="-2534189" y="314746"/>
            <a:ext cx="6086344" cy="12212720"/>
          </a:xfrm>
          <a:prstGeom prst="moon">
            <a:avLst>
              <a:gd name="adj" fmla="val 50000"/>
            </a:avLst>
          </a:prstGeom>
          <a:solidFill>
            <a:schemeClr val="accent1">
              <a:alpha val="1294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/>
          <p:nvPr/>
        </p:nvSpPr>
        <p:spPr>
          <a:xfrm rot="8068661">
            <a:off x="8541341" y="-5509092"/>
            <a:ext cx="6086344" cy="12212720"/>
          </a:xfrm>
          <a:prstGeom prst="moon">
            <a:avLst>
              <a:gd name="adj" fmla="val 50000"/>
            </a:avLst>
          </a:prstGeom>
          <a:solidFill>
            <a:srgbClr val="22A0D8">
              <a:alpha val="1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4405747" y="1535546"/>
            <a:ext cx="7536874" cy="3773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7500"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Roboto Black"/>
              <a:buNone/>
            </a:pPr>
            <a:r>
              <a:rPr lang="en-US" sz="6000" b="0" i="0" u="none" strike="noStrike" cap="none">
                <a:solidFill>
                  <a:srgbClr val="595959"/>
                </a:solidFill>
                <a:latin typeface="Roboto Black"/>
                <a:ea typeface="Roboto Black"/>
                <a:cs typeface="Roboto Black"/>
                <a:sym typeface="Roboto Black"/>
              </a:rPr>
              <a:t>Charlie Van Hook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Roboto Black"/>
              <a:buNone/>
            </a:pPr>
            <a:r>
              <a:rPr lang="en-US" sz="6000" b="0" i="0" u="none" strike="noStrike" cap="none">
                <a:solidFill>
                  <a:srgbClr val="595959"/>
                </a:solidFill>
                <a:latin typeface="Roboto Black"/>
                <a:ea typeface="Roboto Black"/>
                <a:cs typeface="Roboto Black"/>
                <a:sym typeface="Roboto Black"/>
              </a:rPr>
              <a:t>Soud Alkharji</a:t>
            </a:r>
            <a:endParaRPr sz="6000" b="0" i="0" u="none" strike="noStrike" cap="none">
              <a:solidFill>
                <a:srgbClr val="595959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Roboto Black"/>
              <a:buNone/>
            </a:pPr>
            <a:r>
              <a:rPr lang="en-US" sz="6000" b="0" i="0" u="none" strike="noStrike" cap="none">
                <a:solidFill>
                  <a:srgbClr val="595959"/>
                </a:solidFill>
                <a:latin typeface="Roboto Black"/>
                <a:ea typeface="Roboto Black"/>
                <a:cs typeface="Roboto Black"/>
                <a:sym typeface="Roboto Black"/>
              </a:rPr>
              <a:t>Gidon Gautel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Roboto Black"/>
              <a:buNone/>
            </a:pPr>
            <a:r>
              <a:rPr lang="en-US" sz="6000" b="0" i="0" u="none" strike="noStrike" cap="none">
                <a:solidFill>
                  <a:srgbClr val="595959"/>
                </a:solidFill>
                <a:latin typeface="Roboto Black"/>
                <a:ea typeface="Roboto Black"/>
                <a:cs typeface="Roboto Black"/>
                <a:sym typeface="Roboto Black"/>
              </a:rPr>
              <a:t>Yoan Zhao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>
            <a:spLocks noGrp="1"/>
          </p:cNvSpPr>
          <p:nvPr>
            <p:ph type="title"/>
          </p:nvPr>
        </p:nvSpPr>
        <p:spPr>
          <a:xfrm>
            <a:off x="0" y="63439"/>
            <a:ext cx="10659533" cy="589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/>
              <a:t>Goal &amp; Motivation</a:t>
            </a:r>
            <a:endParaRPr/>
          </a:p>
        </p:txBody>
      </p:sp>
      <p:sp>
        <p:nvSpPr>
          <p:cNvPr id="110" name="Google Shape;110;p3"/>
          <p:cNvSpPr txBox="1">
            <a:spLocks noGrp="1"/>
          </p:cNvSpPr>
          <p:nvPr>
            <p:ph type="body" idx="1"/>
          </p:nvPr>
        </p:nvSpPr>
        <p:spPr>
          <a:xfrm>
            <a:off x="142460" y="766268"/>
            <a:ext cx="12049539" cy="559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b="1" dirty="0"/>
              <a:t>Motivation: </a:t>
            </a:r>
            <a:r>
              <a:rPr lang="en-US" dirty="0"/>
              <a:t>Not enough microcontrollers! (and learn system-wide skills)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b="1" dirty="0"/>
              <a:t>Goal: </a:t>
            </a:r>
            <a:r>
              <a:rPr lang="en-US" dirty="0"/>
              <a:t>Create an easily implementable microcontroller design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b="1" dirty="0"/>
              <a:t>Use cases: </a:t>
            </a: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  <p:pic>
        <p:nvPicPr>
          <p:cNvPr id="111" name="Google Shape;11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6869" y="2981854"/>
            <a:ext cx="3894404" cy="2597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" descr="A robot on a surfac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7697" y="2964418"/>
            <a:ext cx="3269514" cy="2614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" descr="A person in a robot garmen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97893" y="2981854"/>
            <a:ext cx="3488294" cy="34882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"/>
          <p:cNvSpPr txBox="1"/>
          <p:nvPr/>
        </p:nvSpPr>
        <p:spPr>
          <a:xfrm>
            <a:off x="257697" y="2458634"/>
            <a:ext cx="32695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>
                <a:solidFill>
                  <a:srgbClr val="156083"/>
                </a:solidFill>
                <a:latin typeface="Roboto Black"/>
                <a:ea typeface="Roboto Black"/>
                <a:cs typeface="Roboto Black"/>
                <a:sym typeface="Roboto Black"/>
              </a:rPr>
              <a:t>Robotics</a:t>
            </a:r>
            <a:endParaRPr/>
          </a:p>
        </p:txBody>
      </p:sp>
      <p:sp>
        <p:nvSpPr>
          <p:cNvPr id="115" name="Google Shape;115;p3"/>
          <p:cNvSpPr txBox="1"/>
          <p:nvPr/>
        </p:nvSpPr>
        <p:spPr>
          <a:xfrm>
            <a:off x="3920344" y="2458634"/>
            <a:ext cx="364339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>
                <a:solidFill>
                  <a:srgbClr val="156083"/>
                </a:solidFill>
                <a:latin typeface="Roboto Black"/>
                <a:ea typeface="Roboto Black"/>
                <a:cs typeface="Roboto Black"/>
                <a:sym typeface="Roboto Black"/>
              </a:rPr>
              <a:t>Wearable Electronics</a:t>
            </a:r>
            <a:endParaRPr/>
          </a:p>
        </p:txBody>
      </p:sp>
      <p:sp>
        <p:nvSpPr>
          <p:cNvPr id="116" name="Google Shape;116;p3"/>
          <p:cNvSpPr txBox="1"/>
          <p:nvPr/>
        </p:nvSpPr>
        <p:spPr>
          <a:xfrm>
            <a:off x="8082375" y="2458634"/>
            <a:ext cx="364339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 dirty="0">
                <a:solidFill>
                  <a:srgbClr val="156083"/>
                </a:solidFill>
                <a:latin typeface="Roboto Black"/>
                <a:ea typeface="Roboto Black"/>
                <a:cs typeface="Roboto Black"/>
                <a:sym typeface="Roboto Black"/>
              </a:rPr>
              <a:t>Control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>
            <a:spLocks noGrp="1"/>
          </p:cNvSpPr>
          <p:nvPr>
            <p:ph type="title"/>
          </p:nvPr>
        </p:nvSpPr>
        <p:spPr>
          <a:xfrm>
            <a:off x="0" y="42657"/>
            <a:ext cx="10659533" cy="589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/>
              <a:t>Functionality: Project Deliverables</a:t>
            </a:r>
            <a:endParaRPr/>
          </a:p>
        </p:txBody>
      </p:sp>
      <p:sp>
        <p:nvSpPr>
          <p:cNvPr id="122" name="Google Shape;122;p4"/>
          <p:cNvSpPr txBox="1">
            <a:spLocks noGrp="1"/>
          </p:cNvSpPr>
          <p:nvPr>
            <p:ph type="body" idx="1"/>
          </p:nvPr>
        </p:nvSpPr>
        <p:spPr>
          <a:xfrm>
            <a:off x="142460" y="766267"/>
            <a:ext cx="12049539" cy="5846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3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1" dirty="0"/>
              <a:t>Design Phase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-US" sz="1800" dirty="0"/>
              <a:t>Architectural Design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</a:pPr>
            <a:r>
              <a:rPr lang="en-US" sz="1600" dirty="0"/>
              <a:t>Microprocessor architecture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</a:pPr>
            <a:r>
              <a:rPr lang="en-US" sz="1600" dirty="0"/>
              <a:t>Datapath components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</a:pPr>
            <a:r>
              <a:rPr lang="en-US" sz="1600" dirty="0"/>
              <a:t>Control signals and timing constraints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-US" sz="1800" dirty="0"/>
              <a:t>ISA Design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</a:pPr>
            <a:r>
              <a:rPr lang="en-US" sz="1600" dirty="0"/>
              <a:t>Define supported instructions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</a:pPr>
            <a:r>
              <a:rPr lang="en-US" sz="1600" dirty="0"/>
              <a:t>Map instructions to micro-operations in the </a:t>
            </a:r>
            <a:r>
              <a:rPr lang="en-US" sz="1600" dirty="0" err="1"/>
              <a:t>datapath</a:t>
            </a:r>
            <a:endParaRPr sz="1600"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-US" sz="1800" dirty="0"/>
              <a:t>Component Design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</a:pPr>
            <a:r>
              <a:rPr lang="en-US" sz="1600" dirty="0"/>
              <a:t>ALU design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</a:pPr>
            <a:r>
              <a:rPr lang="en-US" sz="1600" dirty="0"/>
              <a:t>Register File design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</a:pPr>
            <a:r>
              <a:rPr lang="en-US" sz="1600" dirty="0"/>
              <a:t>Control Unit design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</a:pPr>
            <a:r>
              <a:rPr lang="en-US" sz="1600" dirty="0"/>
              <a:t>Memory Interface design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</a:pPr>
            <a:r>
              <a:rPr lang="en-US" sz="1600" dirty="0"/>
              <a:t>Clock and Reset Circuit design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</a:pPr>
            <a:r>
              <a:rPr lang="en-US" sz="1600" dirty="0"/>
              <a:t>Programmer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</a:pPr>
            <a:r>
              <a:rPr lang="en-US" sz="1600" dirty="0"/>
              <a:t>Program counter</a:t>
            </a:r>
            <a:endParaRPr sz="2000" b="1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1" dirty="0"/>
              <a:t>Implementation Phase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-US" sz="1800" dirty="0"/>
              <a:t>Schematic Design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-US" sz="1800" dirty="0"/>
              <a:t>Integration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-US" sz="1800" dirty="0"/>
              <a:t>Timing Analysis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-US" sz="1800" dirty="0"/>
              <a:t>Peripheral Integration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1" dirty="0"/>
              <a:t>Simulation and Verification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-US" sz="1800" dirty="0"/>
              <a:t>Testbench Development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</a:pPr>
            <a:r>
              <a:rPr lang="en-US" sz="1600" dirty="0"/>
              <a:t>Write testbenches for modules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</a:pPr>
            <a:r>
              <a:rPr lang="en-US" sz="1600" dirty="0"/>
              <a:t>Develop system-level testbenches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-US" sz="1800" dirty="0"/>
              <a:t>Functional Simulation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</a:pPr>
            <a:r>
              <a:rPr lang="en-US" sz="1600" dirty="0"/>
              <a:t>Verify ISA instruction execution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</a:pPr>
            <a:r>
              <a:rPr lang="en-US" sz="1600" dirty="0"/>
              <a:t>Simulate edge cases and reset functionality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</a:pPr>
            <a:r>
              <a:rPr lang="en-US" sz="1600" dirty="0"/>
              <a:t>Test UART-based assembly program loading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-US" sz="1800" dirty="0"/>
              <a:t>Performance Verification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</a:pPr>
            <a:r>
              <a:rPr lang="en-US" sz="1600" dirty="0"/>
              <a:t>Measure CPI and throughput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</a:pPr>
            <a:r>
              <a:rPr lang="en-US" sz="1600" dirty="0"/>
              <a:t>Validate interrupt handling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1" dirty="0"/>
              <a:t>FPGA Deployment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-US" sz="1800" dirty="0"/>
              <a:t>Synthesis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-US" sz="1800" dirty="0"/>
              <a:t>Bitstream Generation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-US" sz="1800" dirty="0"/>
              <a:t>Programming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1" dirty="0"/>
              <a:t>Physical Testing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-US" sz="1800" dirty="0"/>
              <a:t>Test Setup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-US" sz="1800" dirty="0"/>
              <a:t>Test Program Execution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-US" sz="1800" dirty="0"/>
              <a:t>Debugging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1" dirty="0"/>
              <a:t>Documentation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-US" sz="1800" dirty="0"/>
              <a:t>Technical Documentation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-US" sz="1800" dirty="0"/>
              <a:t>User Guide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-US" sz="1800" dirty="0"/>
              <a:t>Project Report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1" dirty="0"/>
              <a:t>Presentation and Deliverables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-US" sz="1800" dirty="0"/>
              <a:t>Demonstration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-US" sz="1800" dirty="0"/>
              <a:t>Source Code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-US" sz="1800" dirty="0"/>
              <a:t>Simulation Results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-US" sz="1800" dirty="0"/>
              <a:t>FPGA Configuration Files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39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40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41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42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43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44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45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46" end="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47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48" end="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 txBox="1">
            <a:spLocks noGrp="1"/>
          </p:cNvSpPr>
          <p:nvPr>
            <p:ph type="title"/>
          </p:nvPr>
        </p:nvSpPr>
        <p:spPr>
          <a:xfrm>
            <a:off x="0" y="42657"/>
            <a:ext cx="10659533" cy="589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/>
              <a:t>Specification: Key Design Choices	</a:t>
            </a:r>
            <a:endParaRPr/>
          </a:p>
        </p:txBody>
      </p:sp>
      <p:sp>
        <p:nvSpPr>
          <p:cNvPr id="128" name="Google Shape;128;p5"/>
          <p:cNvSpPr txBox="1">
            <a:spLocks noGrp="1"/>
          </p:cNvSpPr>
          <p:nvPr>
            <p:ph type="body" idx="1"/>
          </p:nvPr>
        </p:nvSpPr>
        <p:spPr>
          <a:xfrm>
            <a:off x="142461" y="722380"/>
            <a:ext cx="11958100" cy="5469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 dirty="0"/>
              <a:t>Core Functionality/Design Goals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dirty="0"/>
              <a:t>Harvard architecture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dirty="0"/>
              <a:t>SRAM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dirty="0"/>
              <a:t>Instruction set: MIPS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dirty="0"/>
              <a:t>Functionality: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</a:pPr>
            <a:r>
              <a:rPr lang="en-US" dirty="0"/>
              <a:t>Digital I/O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</a:pPr>
            <a:r>
              <a:rPr lang="en-US" dirty="0"/>
              <a:t>ADC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</a:pPr>
            <a:r>
              <a:rPr lang="en-US" dirty="0"/>
              <a:t>Pulse width modulation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dirty="0"/>
              <a:t>32-bit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dirty="0"/>
              <a:t>Supports multiplication and division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dirty="0"/>
              <a:t>No floats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b="1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b="1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b="1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b="1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b="1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b="1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b="1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b="1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b="1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b="1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 dirty="0"/>
              <a:t>Stretch Goals: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dirty="0"/>
              <a:t>Multi-process functionality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dirty="0"/>
              <a:t>Interrupt timer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dirty="0"/>
              <a:t>Floats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dirty="0"/>
              <a:t>Longs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B63564-E328-D845-7BBF-6B8F40054E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895" t="6753" r="12644" b="6267"/>
          <a:stretch/>
        </p:blipFill>
        <p:spPr>
          <a:xfrm>
            <a:off x="6271846" y="852854"/>
            <a:ext cx="4783016" cy="28311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 txBox="1">
            <a:spLocks noGrp="1"/>
          </p:cNvSpPr>
          <p:nvPr>
            <p:ph type="title"/>
          </p:nvPr>
        </p:nvSpPr>
        <p:spPr>
          <a:xfrm>
            <a:off x="0" y="42657"/>
            <a:ext cx="10659533" cy="589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/>
              <a:t>Specification: Supported Assembly Instructions </a:t>
            </a:r>
            <a:endParaRPr/>
          </a:p>
        </p:txBody>
      </p:sp>
      <p:sp>
        <p:nvSpPr>
          <p:cNvPr id="134" name="Google Shape;134;p6"/>
          <p:cNvSpPr txBox="1">
            <a:spLocks noGrp="1"/>
          </p:cNvSpPr>
          <p:nvPr>
            <p:ph type="body" idx="1"/>
          </p:nvPr>
        </p:nvSpPr>
        <p:spPr>
          <a:xfrm>
            <a:off x="71231" y="773180"/>
            <a:ext cx="7138461" cy="5469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800" b="1" dirty="0"/>
              <a:t>R-type:</a:t>
            </a:r>
          </a:p>
          <a:p>
            <a:pPr marL="228600" indent="-228600"/>
            <a:r>
              <a:rPr lang="en-US" sz="1800" dirty="0"/>
              <a:t>Add</a:t>
            </a:r>
            <a:endParaRPr sz="18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1800" dirty="0"/>
              <a:t>Subtract</a:t>
            </a:r>
            <a:endParaRPr sz="18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1800" dirty="0"/>
              <a:t>And</a:t>
            </a:r>
            <a:endParaRPr sz="18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1800" dirty="0"/>
              <a:t>Or</a:t>
            </a:r>
            <a:endParaRPr sz="18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1800" dirty="0"/>
              <a:t>Multiply</a:t>
            </a:r>
            <a:endParaRPr sz="18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1800" dirty="0"/>
              <a:t>Divide</a:t>
            </a:r>
            <a:endParaRPr sz="18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1800" dirty="0"/>
              <a:t>SLT (Set Less Than)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800" b="1" dirty="0"/>
              <a:t>I-Type: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1800" dirty="0"/>
              <a:t>ADDI (Add Immediate)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1800" dirty="0"/>
              <a:t>SLTI (Set Less Than Immediate)</a:t>
            </a: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800" b="1" dirty="0"/>
              <a:t>J-type:</a:t>
            </a:r>
            <a:endParaRPr sz="1800" b="1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1800" dirty="0"/>
              <a:t>JR (Jump Register)</a:t>
            </a:r>
            <a:endParaRPr sz="18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1800" dirty="0"/>
              <a:t>LW (Load Word)</a:t>
            </a:r>
            <a:endParaRPr sz="18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1800" dirty="0"/>
              <a:t>SW (Save Word)</a:t>
            </a:r>
            <a:endParaRPr sz="18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1800" dirty="0"/>
              <a:t>BEQ (Branch if Equal-to)</a:t>
            </a:r>
            <a:endParaRPr sz="18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1800" dirty="0"/>
              <a:t>BNE (Branch if Not Equal-to)</a:t>
            </a:r>
            <a:endParaRPr sz="18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1800" dirty="0"/>
              <a:t>J (Jump to position)</a:t>
            </a:r>
            <a:endParaRPr sz="18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1800" dirty="0"/>
              <a:t>JAL (Jump and Link)</a:t>
            </a:r>
            <a:endParaRPr sz="18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1800" dirty="0"/>
              <a:t>LHI (Load High)</a:t>
            </a:r>
            <a:endParaRPr sz="18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1800" dirty="0"/>
              <a:t>LLO (Load Low)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1800"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lang="en-GB" sz="1800" dirty="0"/>
          </a:p>
        </p:txBody>
      </p:sp>
      <p:pic>
        <p:nvPicPr>
          <p:cNvPr id="3" name="Picture 2" descr="A white text on a white background&#10;&#10;Description automatically generated">
            <a:extLst>
              <a:ext uri="{FF2B5EF4-FFF2-40B4-BE49-F238E27FC236}">
                <a16:creationId xmlns:a16="http://schemas.microsoft.com/office/drawing/2014/main" id="{82A77603-352F-B86F-542E-B801B793C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48" y="773180"/>
            <a:ext cx="4551645" cy="25509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C8B0C9-F6D9-FA2D-EF36-CCD0CEE38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199" y="3508028"/>
            <a:ext cx="6091844" cy="287634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 txBox="1">
            <a:spLocks noGrp="1"/>
          </p:cNvSpPr>
          <p:nvPr>
            <p:ph type="title"/>
          </p:nvPr>
        </p:nvSpPr>
        <p:spPr>
          <a:xfrm>
            <a:off x="0" y="42657"/>
            <a:ext cx="10659533" cy="589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/>
              <a:t>System Block Diagram</a:t>
            </a:r>
            <a:endParaRPr/>
          </a:p>
        </p:txBody>
      </p:sp>
      <p:sp>
        <p:nvSpPr>
          <p:cNvPr id="140" name="Google Shape;140;p7"/>
          <p:cNvSpPr txBox="1"/>
          <p:nvPr/>
        </p:nvSpPr>
        <p:spPr>
          <a:xfrm>
            <a:off x="211667" y="846667"/>
            <a:ext cx="11785600" cy="590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Block Diagram Goes Here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0310" y="846667"/>
            <a:ext cx="8149098" cy="5611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 txBox="1">
            <a:spLocks noGrp="1"/>
          </p:cNvSpPr>
          <p:nvPr>
            <p:ph type="title"/>
          </p:nvPr>
        </p:nvSpPr>
        <p:spPr>
          <a:xfrm>
            <a:off x="0" y="42657"/>
            <a:ext cx="10659533" cy="589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/>
              <a:t>Internal Block Diagram</a:t>
            </a:r>
            <a:endParaRPr/>
          </a:p>
        </p:txBody>
      </p:sp>
      <p:pic>
        <p:nvPicPr>
          <p:cNvPr id="147" name="Google Shape;147;p8" descr="A diagram of a program cod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476997" y="766763"/>
            <a:ext cx="7380880" cy="558958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8"/>
          <p:cNvSpPr txBox="1"/>
          <p:nvPr/>
        </p:nvSpPr>
        <p:spPr>
          <a:xfrm>
            <a:off x="9562909" y="3376890"/>
            <a:ext cx="23154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Memory (SRAM)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"/>
          <p:cNvSpPr txBox="1">
            <a:spLocks noGrp="1"/>
          </p:cNvSpPr>
          <p:nvPr>
            <p:ph type="title"/>
          </p:nvPr>
        </p:nvSpPr>
        <p:spPr>
          <a:xfrm>
            <a:off x="0" y="42657"/>
            <a:ext cx="10659533" cy="589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/>
              <a:t>Code Snippets</a:t>
            </a:r>
            <a:endParaRPr/>
          </a:p>
        </p:txBody>
      </p:sp>
      <p:sp>
        <p:nvSpPr>
          <p:cNvPr id="154" name="Google Shape;154;p9"/>
          <p:cNvSpPr txBox="1">
            <a:spLocks noGrp="1"/>
          </p:cNvSpPr>
          <p:nvPr>
            <p:ph type="body" idx="1"/>
          </p:nvPr>
        </p:nvSpPr>
        <p:spPr>
          <a:xfrm>
            <a:off x="142460" y="766268"/>
            <a:ext cx="12049539" cy="559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69CD6"/>
              </a:buClr>
              <a:buSzPts val="1050"/>
              <a:buNone/>
            </a:pPr>
            <a:r>
              <a:rPr lang="en-US" sz="1050" dirty="0">
                <a:solidFill>
                  <a:srgbClr val="569CD6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   </a:t>
            </a:r>
            <a:r>
              <a:rPr lang="en-US" sz="1050" b="0" dirty="0">
                <a:solidFill>
                  <a:srgbClr val="569CD6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always</a:t>
            </a:r>
            <a:r>
              <a:rPr lang="en-US" sz="105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</a:t>
            </a:r>
            <a:r>
              <a:rPr lang="en-US" sz="1050" b="0" dirty="0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@(</a:t>
            </a:r>
            <a:r>
              <a:rPr lang="en-US" sz="1050" b="0" dirty="0">
                <a:solidFill>
                  <a:srgbClr val="569CD6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posedge</a:t>
            </a:r>
            <a:r>
              <a:rPr lang="en-US" sz="1050" b="0" dirty="0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</a:t>
            </a:r>
            <a:r>
              <a:rPr lang="en-US" sz="1050" b="0" dirty="0" err="1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clk</a:t>
            </a:r>
            <a:r>
              <a:rPr lang="en-US" sz="1050" b="0" dirty="0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</a:t>
            </a:r>
            <a:r>
              <a:rPr lang="en-US" sz="1050" b="0" dirty="0">
                <a:solidFill>
                  <a:srgbClr val="569CD6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or</a:t>
            </a:r>
            <a:r>
              <a:rPr lang="en-US" sz="105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</a:t>
            </a:r>
            <a:r>
              <a:rPr lang="en-US" sz="1050" b="0" dirty="0" err="1">
                <a:solidFill>
                  <a:srgbClr val="569CD6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posedge</a:t>
            </a:r>
            <a:r>
              <a:rPr lang="en-US" sz="105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</a:t>
            </a:r>
            <a:r>
              <a:rPr lang="en-US" sz="1050" b="0" dirty="0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reset)</a:t>
            </a:r>
            <a:r>
              <a:rPr lang="en-US" sz="105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</a:t>
            </a:r>
            <a:r>
              <a:rPr lang="en-US" sz="1050" b="0" dirty="0">
                <a:solidFill>
                  <a:srgbClr val="569CD6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begin</a:t>
            </a:r>
            <a:endParaRPr sz="1050" b="0" dirty="0">
              <a:solidFill>
                <a:srgbClr val="CCCCCC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1050"/>
              <a:buNone/>
            </a:pPr>
            <a:r>
              <a:rPr lang="en-US" sz="105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       </a:t>
            </a:r>
            <a:r>
              <a:rPr lang="en-US" sz="1050" b="0" dirty="0">
                <a:solidFill>
                  <a:srgbClr val="569CD6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if</a:t>
            </a:r>
            <a:r>
              <a:rPr lang="en-US" sz="1050" b="0" dirty="0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(reset)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1050"/>
              <a:buNone/>
            </a:pPr>
            <a:r>
              <a:rPr lang="en-US" sz="105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           </a:t>
            </a:r>
            <a:r>
              <a:rPr lang="en-US" sz="1050" b="0" dirty="0" err="1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pc_current</a:t>
            </a:r>
            <a:r>
              <a:rPr lang="en-US" sz="1050" b="0" dirty="0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&lt;= </a:t>
            </a:r>
            <a:r>
              <a:rPr lang="en-US" sz="1050" b="0" dirty="0">
                <a:solidFill>
                  <a:schemeClr val="accent6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32'd0</a:t>
            </a:r>
            <a:r>
              <a:rPr lang="en-US" sz="105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;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1050"/>
              <a:buNone/>
            </a:pPr>
            <a:r>
              <a:rPr lang="en-US" sz="105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       </a:t>
            </a:r>
            <a:r>
              <a:rPr lang="en-US" sz="1050" b="0" dirty="0">
                <a:solidFill>
                  <a:srgbClr val="569CD6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else</a:t>
            </a:r>
            <a:endParaRPr sz="1050" b="0" dirty="0">
              <a:solidFill>
                <a:srgbClr val="CCCCCC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1050"/>
              <a:buNone/>
            </a:pPr>
            <a:r>
              <a:rPr lang="en-US" sz="105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           </a:t>
            </a:r>
            <a:r>
              <a:rPr lang="en-US" sz="1050" b="0" dirty="0" err="1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pc_current</a:t>
            </a:r>
            <a:r>
              <a:rPr lang="en-US" sz="1050" b="0" dirty="0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&lt;= </a:t>
            </a:r>
            <a:r>
              <a:rPr lang="en-US" sz="1050" b="0" dirty="0" err="1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pc_next</a:t>
            </a:r>
            <a:r>
              <a:rPr lang="en-US" sz="1050" b="0" dirty="0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;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1050"/>
              <a:buNone/>
            </a:pPr>
            <a:r>
              <a:rPr lang="en-US" sz="105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   </a:t>
            </a:r>
            <a:r>
              <a:rPr lang="en-US" sz="1050" b="0" dirty="0">
                <a:solidFill>
                  <a:srgbClr val="569CD6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end</a:t>
            </a:r>
            <a:endParaRPr sz="1050" b="0" dirty="0">
              <a:solidFill>
                <a:srgbClr val="CCCCCC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1050"/>
              <a:buNone/>
            </a:pPr>
            <a:br>
              <a:rPr lang="en-US" sz="105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</a:br>
            <a:r>
              <a:rPr lang="en-US" sz="105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   </a:t>
            </a:r>
            <a:r>
              <a:rPr lang="en-US" sz="1050" b="0" dirty="0">
                <a:solidFill>
                  <a:srgbClr val="569CD6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assign</a:t>
            </a:r>
            <a:r>
              <a:rPr lang="en-US" sz="105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</a:t>
            </a:r>
            <a:r>
              <a:rPr lang="en-US" sz="1050" b="0" dirty="0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pc2 = </a:t>
            </a:r>
            <a:r>
              <a:rPr lang="en-US" sz="1050" b="0" dirty="0" err="1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pc_current</a:t>
            </a:r>
            <a:r>
              <a:rPr lang="en-US" sz="1050" b="0" dirty="0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+ </a:t>
            </a:r>
            <a:r>
              <a:rPr lang="en-US" sz="1050" b="0" dirty="0">
                <a:solidFill>
                  <a:schemeClr val="accent6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31'd2</a:t>
            </a:r>
            <a:r>
              <a:rPr lang="en-US" sz="105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;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1050"/>
              <a:buNone/>
            </a:pPr>
            <a:br>
              <a:rPr lang="en-US" sz="105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</a:br>
            <a:r>
              <a:rPr lang="en-US" sz="105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   </a:t>
            </a:r>
            <a:r>
              <a:rPr lang="en-US" sz="1050" b="0" dirty="0">
                <a:solidFill>
                  <a:srgbClr val="569CD6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assign</a:t>
            </a:r>
            <a:r>
              <a:rPr lang="en-US" sz="105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</a:t>
            </a:r>
            <a:r>
              <a:rPr lang="en-US" sz="1050" b="0" dirty="0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im_shift_1 = {</a:t>
            </a:r>
            <a:r>
              <a:rPr lang="en-US" sz="1050" b="0" dirty="0" err="1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imm_ext</a:t>
            </a:r>
            <a:r>
              <a:rPr lang="en-US" sz="1050" b="0" dirty="0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[</a:t>
            </a:r>
            <a:r>
              <a:rPr lang="en-US" sz="1050" b="0" dirty="0">
                <a:solidFill>
                  <a:schemeClr val="accent6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30:0</a:t>
            </a:r>
            <a:r>
              <a:rPr lang="en-US" sz="1050" b="0" dirty="0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],</a:t>
            </a:r>
            <a:r>
              <a:rPr lang="en-US" sz="1050" b="0" dirty="0">
                <a:solidFill>
                  <a:schemeClr val="accent6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1'b0</a:t>
            </a:r>
            <a:r>
              <a:rPr lang="en-US" sz="1050" b="0" dirty="0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};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1050"/>
              <a:buNone/>
            </a:pPr>
            <a:br>
              <a:rPr lang="en-US" sz="105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</a:br>
            <a:r>
              <a:rPr lang="en-US" sz="105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   </a:t>
            </a:r>
            <a:r>
              <a:rPr lang="en-US" sz="1050" b="0" dirty="0">
                <a:solidFill>
                  <a:srgbClr val="569CD6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assign</a:t>
            </a:r>
            <a:r>
              <a:rPr lang="en-US" sz="105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</a:t>
            </a:r>
            <a:r>
              <a:rPr lang="en-US" sz="1050" b="0" dirty="0" err="1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no_sign_ext</a:t>
            </a:r>
            <a:r>
              <a:rPr lang="en-US" sz="1050" b="0" dirty="0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= ~(im_shift_1) + </a:t>
            </a:r>
            <a:r>
              <a:rPr lang="en-US" sz="1050" b="0" dirty="0">
                <a:solidFill>
                  <a:schemeClr val="accent6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1'b1</a:t>
            </a:r>
            <a:r>
              <a:rPr lang="en-US" sz="1050" b="0" dirty="0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;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1050"/>
              <a:buNone/>
            </a:pPr>
            <a:r>
              <a:rPr lang="en-US" sz="105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   </a:t>
            </a:r>
            <a:r>
              <a:rPr lang="en-US" sz="1050" b="0" dirty="0">
                <a:solidFill>
                  <a:srgbClr val="6A9955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// PC </a:t>
            </a:r>
            <a:r>
              <a:rPr lang="en-US" sz="1050" b="0" dirty="0" err="1">
                <a:solidFill>
                  <a:srgbClr val="6A9955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beq</a:t>
            </a:r>
            <a:r>
              <a:rPr lang="en-US" sz="1050" b="0" dirty="0">
                <a:solidFill>
                  <a:srgbClr val="6A9955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add</a:t>
            </a:r>
            <a:endParaRPr sz="1050" b="0" dirty="0">
              <a:solidFill>
                <a:srgbClr val="CCCCCC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1050"/>
              <a:buNone/>
            </a:pPr>
            <a:r>
              <a:rPr lang="en-US" sz="105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   </a:t>
            </a:r>
            <a:r>
              <a:rPr lang="en-US" sz="1050" b="0" dirty="0">
                <a:solidFill>
                  <a:srgbClr val="569CD6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assign</a:t>
            </a:r>
            <a:r>
              <a:rPr lang="en-US" sz="105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</a:t>
            </a:r>
            <a:r>
              <a:rPr lang="en-US" sz="1050" b="0" dirty="0" err="1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PC_beq</a:t>
            </a:r>
            <a:r>
              <a:rPr lang="en-US" sz="1050" b="0" dirty="0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= (im_shift_1[</a:t>
            </a:r>
            <a:r>
              <a:rPr lang="en-US" sz="1050" b="0" dirty="0">
                <a:solidFill>
                  <a:schemeClr val="accent6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31</a:t>
            </a:r>
            <a:r>
              <a:rPr lang="en-US" sz="1050" b="0" dirty="0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] == </a:t>
            </a:r>
            <a:r>
              <a:rPr lang="en-US" sz="1050" b="0" dirty="0">
                <a:solidFill>
                  <a:schemeClr val="accent6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1'b1</a:t>
            </a:r>
            <a:r>
              <a:rPr lang="en-US" sz="1050" b="0" dirty="0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) ? (pc2 - </a:t>
            </a:r>
            <a:r>
              <a:rPr lang="en-US" sz="1050" b="0" dirty="0" err="1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no_sign_ext</a:t>
            </a:r>
            <a:r>
              <a:rPr lang="en-US" sz="1050" b="0" dirty="0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): (pc2 +im_shift_1);  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1050"/>
              <a:buNone/>
            </a:pPr>
            <a:br>
              <a:rPr lang="en-US" sz="105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</a:br>
            <a:r>
              <a:rPr lang="en-US" sz="105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   </a:t>
            </a:r>
            <a:r>
              <a:rPr lang="en-US" sz="1050" b="0" dirty="0">
                <a:solidFill>
                  <a:srgbClr val="569CD6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assign</a:t>
            </a:r>
            <a:r>
              <a:rPr lang="en-US" sz="105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</a:t>
            </a:r>
            <a:r>
              <a:rPr lang="en-US" sz="1050" b="0" dirty="0" err="1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beq_control</a:t>
            </a:r>
            <a:r>
              <a:rPr lang="en-US" sz="1050" b="0" dirty="0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= branch &amp; </a:t>
            </a:r>
            <a:r>
              <a:rPr lang="en-US" sz="1050" b="0" dirty="0" err="1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zero_flag</a:t>
            </a:r>
            <a:r>
              <a:rPr lang="en-US" sz="1050" b="0" dirty="0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;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1050"/>
              <a:buNone/>
            </a:pPr>
            <a:br>
              <a:rPr lang="en-US" sz="105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</a:br>
            <a:r>
              <a:rPr lang="en-US" sz="105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   </a:t>
            </a:r>
            <a:r>
              <a:rPr lang="en-US" sz="1050" b="0" dirty="0">
                <a:solidFill>
                  <a:srgbClr val="569CD6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assign</a:t>
            </a:r>
            <a:r>
              <a:rPr lang="en-US" sz="105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</a:t>
            </a:r>
            <a:r>
              <a:rPr lang="en-US" sz="1050" b="0" dirty="0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PC_4beq = (</a:t>
            </a:r>
            <a:r>
              <a:rPr lang="en-US" sz="1050" b="0" dirty="0" err="1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beq_control</a:t>
            </a:r>
            <a:r>
              <a:rPr lang="en-US" sz="1050" b="0" dirty="0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==</a:t>
            </a:r>
            <a:r>
              <a:rPr lang="en-US" sz="1050" b="0" dirty="0">
                <a:solidFill>
                  <a:schemeClr val="accent6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1'b1</a:t>
            </a:r>
            <a:r>
              <a:rPr lang="en-US" sz="1050" b="0" dirty="0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) ? </a:t>
            </a:r>
            <a:r>
              <a:rPr lang="en-US" sz="1050" b="0" dirty="0" err="1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PC_beq</a:t>
            </a:r>
            <a:r>
              <a:rPr lang="en-US" sz="1050" b="0" dirty="0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: pc2;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1050"/>
              <a:buNone/>
            </a:pPr>
            <a:br>
              <a:rPr lang="en-US" sz="105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</a:br>
            <a:r>
              <a:rPr lang="en-US" sz="105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   </a:t>
            </a:r>
            <a:r>
              <a:rPr lang="en-US" sz="1050" b="0" dirty="0">
                <a:solidFill>
                  <a:srgbClr val="569CD6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assign</a:t>
            </a:r>
            <a:r>
              <a:rPr lang="en-US" sz="105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</a:t>
            </a:r>
            <a:r>
              <a:rPr lang="en-US" sz="1050" b="0" dirty="0" err="1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PC_j</a:t>
            </a:r>
            <a:r>
              <a:rPr lang="en-US" sz="1050" b="0" dirty="0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= {pc2[</a:t>
            </a:r>
            <a:r>
              <a:rPr lang="en-US" sz="1050" b="0" dirty="0">
                <a:solidFill>
                  <a:schemeClr val="accent6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31</a:t>
            </a:r>
            <a:r>
              <a:rPr lang="en-US" sz="1050" b="0" dirty="0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],jump_shift_1};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1050"/>
              <a:buNone/>
            </a:pPr>
            <a:br>
              <a:rPr lang="en-US" sz="105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</a:br>
            <a:r>
              <a:rPr lang="en-US" sz="105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   </a:t>
            </a:r>
            <a:r>
              <a:rPr lang="en-US" sz="1050" b="0" dirty="0">
                <a:solidFill>
                  <a:srgbClr val="569CD6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assign</a:t>
            </a:r>
            <a:r>
              <a:rPr lang="en-US" sz="105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</a:t>
            </a:r>
            <a:r>
              <a:rPr lang="en-US" sz="1050" b="0" dirty="0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PC_4beqj = (jump == </a:t>
            </a:r>
            <a:r>
              <a:rPr lang="en-US" sz="1050" b="0" dirty="0">
                <a:solidFill>
                  <a:schemeClr val="accent6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1'b1</a:t>
            </a:r>
            <a:r>
              <a:rPr lang="en-US" sz="1050" b="0" dirty="0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) ? </a:t>
            </a:r>
            <a:r>
              <a:rPr lang="en-US" sz="1050" b="0" dirty="0" err="1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PC_j</a:t>
            </a:r>
            <a:r>
              <a:rPr lang="en-US" sz="1050" b="0" dirty="0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: PC_4beq;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1050"/>
              <a:buNone/>
            </a:pPr>
            <a:br>
              <a:rPr lang="en-US" sz="105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</a:br>
            <a:r>
              <a:rPr lang="en-US" sz="105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   </a:t>
            </a:r>
            <a:r>
              <a:rPr lang="en-US" sz="1050" b="0" dirty="0">
                <a:solidFill>
                  <a:srgbClr val="569CD6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assign</a:t>
            </a:r>
            <a:r>
              <a:rPr lang="en-US" sz="105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</a:t>
            </a:r>
            <a:r>
              <a:rPr lang="en-US" sz="1050" b="0" dirty="0" err="1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PC_jr</a:t>
            </a:r>
            <a:r>
              <a:rPr lang="en-US" sz="1050" b="0" dirty="0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= reg_read_data_1;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1050"/>
              <a:buNone/>
            </a:pPr>
            <a:br>
              <a:rPr lang="en-US" sz="105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</a:br>
            <a:r>
              <a:rPr lang="en-US" sz="105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    </a:t>
            </a:r>
            <a:r>
              <a:rPr lang="en-US" sz="1050" b="0" dirty="0">
                <a:solidFill>
                  <a:srgbClr val="569CD6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assign</a:t>
            </a:r>
            <a:r>
              <a:rPr lang="en-US" sz="1050" b="0" dirty="0">
                <a:solidFill>
                  <a:srgbClr val="CCCCCC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</a:t>
            </a:r>
            <a:r>
              <a:rPr lang="en-US" sz="1050" b="0" dirty="0" err="1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pc_next</a:t>
            </a:r>
            <a:r>
              <a:rPr lang="en-US" sz="1050" b="0" dirty="0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= (</a:t>
            </a:r>
            <a:r>
              <a:rPr lang="en-US" sz="1050" b="0" dirty="0" err="1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JRControl</a:t>
            </a:r>
            <a:r>
              <a:rPr lang="en-US" sz="1050" b="0" dirty="0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==</a:t>
            </a:r>
            <a:r>
              <a:rPr lang="en-US" sz="1050" b="0" dirty="0">
                <a:solidFill>
                  <a:schemeClr val="accent6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1'b1</a:t>
            </a:r>
            <a:r>
              <a:rPr lang="en-US" sz="1050" b="0" dirty="0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) ? </a:t>
            </a:r>
            <a:r>
              <a:rPr lang="en-US" sz="1050" b="0" dirty="0" err="1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PC_jr</a:t>
            </a:r>
            <a:r>
              <a:rPr lang="en-US" sz="1050" b="0" dirty="0"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 : PC_4beqj;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 dirty="0"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155" name="Google Shape;155;p9"/>
          <p:cNvSpPr txBox="1"/>
          <p:nvPr/>
        </p:nvSpPr>
        <p:spPr>
          <a:xfrm>
            <a:off x="6789282" y="830826"/>
            <a:ext cx="5260258" cy="352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sym typeface="Arial"/>
              </a:rPr>
              <a:t>How can we implement a Program Counter with jumping, branching, and waiting</a:t>
            </a:r>
            <a:endParaRPr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sym typeface="Arial"/>
              </a:rPr>
              <a:t>Certain operations are atomic (fetching data from registers, and, or, </a:t>
            </a:r>
            <a:r>
              <a:rPr lang="en-US" sz="18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sym typeface="Arial"/>
              </a:rPr>
              <a:t>etc</a:t>
            </a:r>
            <a:r>
              <a:rPr lang="en-US" sz="18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sym typeface="Arial"/>
              </a:rPr>
              <a:t>) meaning they take 1 </a:t>
            </a:r>
            <a:r>
              <a:rPr lang="en-US" sz="18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sym typeface="Arial"/>
              </a:rPr>
              <a:t>cpu</a:t>
            </a:r>
            <a:r>
              <a:rPr lang="en-US" sz="18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sym typeface="Arial"/>
              </a:rPr>
              <a:t> cycle</a:t>
            </a:r>
            <a:endParaRPr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sym typeface="Arial"/>
              </a:rPr>
              <a:t>Others take several(memory actions, multiplication, </a:t>
            </a:r>
            <a:r>
              <a:rPr lang="en-US" sz="18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sym typeface="Arial"/>
              </a:rPr>
              <a:t>etc</a:t>
            </a:r>
            <a:r>
              <a:rPr lang="en-US" sz="18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sym typeface="Arial"/>
              </a:rPr>
              <a:t>)</a:t>
            </a:r>
            <a:endParaRPr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sym typeface="Arial"/>
              </a:rPr>
              <a:t>We need to flag the program whenever the </a:t>
            </a:r>
            <a:r>
              <a:rPr lang="en-US" sz="18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sym typeface="Arial"/>
              </a:rPr>
              <a:t>cpu</a:t>
            </a:r>
            <a:r>
              <a:rPr lang="en-US" sz="18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sym typeface="Arial"/>
              </a:rPr>
              <a:t> is waiting on a previous step</a:t>
            </a:r>
            <a:endParaRPr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sym typeface="Arial"/>
              </a:rPr>
              <a:t>We also need to allow the processor to skip steps and return back for jumping operations</a:t>
            </a:r>
            <a:endParaRPr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890</Words>
  <Application>Microsoft Office PowerPoint</Application>
  <PresentationFormat>Widescreen</PresentationFormat>
  <Paragraphs>227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Noto Sans Symbols</vt:lpstr>
      <vt:lpstr>Roboto Medium</vt:lpstr>
      <vt:lpstr>Wingdings</vt:lpstr>
      <vt:lpstr>Roboto Black</vt:lpstr>
      <vt:lpstr>Arimo</vt:lpstr>
      <vt:lpstr>Roboto</vt:lpstr>
      <vt:lpstr>Consolas</vt:lpstr>
      <vt:lpstr>Arial</vt:lpstr>
      <vt:lpstr>Play</vt:lpstr>
      <vt:lpstr>Office Theme</vt:lpstr>
      <vt:lpstr>Team 9: T9-837X  Microcontroller</vt:lpstr>
      <vt:lpstr>Team 9: T9-837X  Microcontroller</vt:lpstr>
      <vt:lpstr>Goal &amp; Motivation</vt:lpstr>
      <vt:lpstr>Functionality: Project Deliverables</vt:lpstr>
      <vt:lpstr>Specification: Key Design Choices </vt:lpstr>
      <vt:lpstr>Specification: Supported Assembly Instructions </vt:lpstr>
      <vt:lpstr>System Block Diagram</vt:lpstr>
      <vt:lpstr>Internal Block Diagram</vt:lpstr>
      <vt:lpstr>Code Snippets</vt:lpstr>
      <vt:lpstr>Code Snippets (cont.)</vt:lpstr>
      <vt:lpstr>Project Successes, Improvements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Gidon Gautel</dc:creator>
  <cp:lastModifiedBy>Gidon Gautel</cp:lastModifiedBy>
  <cp:revision>19</cp:revision>
  <dcterms:created xsi:type="dcterms:W3CDTF">2024-11-11T23:34:03Z</dcterms:created>
  <dcterms:modified xsi:type="dcterms:W3CDTF">2024-12-02T16:06:05Z</dcterms:modified>
</cp:coreProperties>
</file>